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5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65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5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18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98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23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76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09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11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2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7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63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0A54E-5114-4C23-966F-64AF9ADD3AB3}" type="datetimeFigureOut">
              <a:rPr lang="en-IN" smtClean="0"/>
              <a:t>25-10-2019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C934B-05DD-42BA-9EC4-B08F8C0C82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388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E045-F43F-4598-A936-936300A3E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69A25-84EF-476D-8A48-62692CFF7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CEE4C-4177-47D5-ABDB-FD901163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93E24B-A688-468C-AF5B-5CC7DC797A79}"/>
              </a:ext>
            </a:extLst>
          </p:cNvPr>
          <p:cNvSpPr txBox="1"/>
          <p:nvPr/>
        </p:nvSpPr>
        <p:spPr>
          <a:xfrm>
            <a:off x="349188" y="93951"/>
            <a:ext cx="11762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AI IN MENTAL HEALTHCARE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736925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8FAB-5AA2-4C5A-AD9F-D15A8C768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416"/>
            <a:ext cx="9144000" cy="6758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About the Dataset</a:t>
            </a:r>
            <a:endParaRPr lang="en-IN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9F411-443A-445C-9A68-2ED8578AA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031" y="653994"/>
            <a:ext cx="9144000" cy="5550011"/>
          </a:xfrm>
        </p:spPr>
        <p:txBody>
          <a:bodyPr/>
          <a:lstStyle/>
          <a:p>
            <a:r>
              <a:rPr lang="en-US" dirty="0">
                <a:latin typeface="Bodoni MT" panose="02070603080606020203" pitchFamily="18" charset="0"/>
              </a:rPr>
              <a:t>Some</a:t>
            </a:r>
            <a:r>
              <a:rPr lang="en-US" dirty="0"/>
              <a:t> of the variables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EF999-23FC-45AA-A1AF-E617174F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75" y="1110973"/>
            <a:ext cx="8672312" cy="55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5F33-85F8-4408-8103-9E0869C6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47"/>
            <a:ext cx="10515600" cy="1073428"/>
          </a:xfrm>
        </p:spPr>
        <p:txBody>
          <a:bodyPr/>
          <a:lstStyle/>
          <a:p>
            <a:r>
              <a:rPr lang="en-US" dirty="0"/>
              <a:t>                  </a:t>
            </a:r>
            <a:r>
              <a:rPr lang="en-US" dirty="0">
                <a:latin typeface="+mn-lt"/>
              </a:rPr>
              <a:t>Data Preprocessing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476C-930A-4342-85CC-029B2851F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674"/>
            <a:ext cx="10515600" cy="49457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Changed ‘Gender’ variable classes into m, f, &amp; o denoting male                     female and others </a:t>
            </a:r>
            <a:r>
              <a:rPr lang="en-US" dirty="0" err="1"/>
              <a:t>repectively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Changed the Categorical variables which had 2 classes such as Yes or No into 0 &amp; 1.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Changed the Categorical variables which had 3 ordinal classes such as </a:t>
            </a:r>
            <a:r>
              <a:rPr lang="en-US" dirty="0" err="1">
                <a:sym typeface="Wingdings" panose="05000000000000000000" pitchFamily="2" charset="2"/>
              </a:rPr>
              <a:t>Yes,Don’t</a:t>
            </a:r>
            <a:r>
              <a:rPr lang="en-US" dirty="0">
                <a:sym typeface="Wingdings" panose="05000000000000000000" pitchFamily="2" charset="2"/>
              </a:rPr>
              <a:t> Know or No into -1,0 &amp; 1 respectively.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Changed the Categorical variables which had 5 ordinal classes such as Very difficult, Somewhat difficult, Don’t  know, Somewhat easy or Very easy  into -2,-1,0 ,1,2 respectively.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978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64CB-C316-44C0-BC01-5597C91FB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318"/>
            <a:ext cx="10515600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Code Snippet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0B0F0-29E5-4471-8294-42428E46A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53" y="1288111"/>
            <a:ext cx="10083494" cy="4888852"/>
          </a:xfrm>
        </p:spPr>
      </p:pic>
    </p:spTree>
    <p:extLst>
      <p:ext uri="{BB962C8B-B14F-4D97-AF65-F5344CB8AC3E}">
        <p14:creationId xmlns:p14="http://schemas.microsoft.com/office/powerpoint/2010/main" val="257819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E089-13DC-4A46-8CE7-901C84542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8884"/>
            <a:ext cx="9144000" cy="1431234"/>
          </a:xfrm>
        </p:spPr>
        <p:txBody>
          <a:bodyPr>
            <a:noAutofit/>
          </a:bodyPr>
          <a:lstStyle/>
          <a:p>
            <a:r>
              <a:rPr lang="en-US" sz="4800" dirty="0"/>
              <a:t>Accuracy Scores of different models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CF886-845A-4000-8FBA-FD0B29BA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3485"/>
            <a:ext cx="9144000" cy="3214315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FFC6D54-82E4-45E1-9EF1-0577E116EC86}"/>
              </a:ext>
            </a:extLst>
          </p:cNvPr>
          <p:cNvGraphicFramePr>
            <a:graphicFrameLocks noGrp="1"/>
          </p:cNvGraphicFramePr>
          <p:nvPr/>
        </p:nvGraphicFramePr>
        <p:xfrm>
          <a:off x="1976341" y="2520562"/>
          <a:ext cx="8127999" cy="2488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010922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508271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56072382"/>
                    </a:ext>
                  </a:extLst>
                </a:gridCol>
              </a:tblGrid>
              <a:tr h="829586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84.21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61493"/>
                  </a:ext>
                </a:extLst>
              </a:tr>
              <a:tr h="829586">
                <a:tc>
                  <a:txBody>
                    <a:bodyPr/>
                    <a:lstStyle/>
                    <a:p>
                      <a:r>
                        <a:rPr lang="en-US" dirty="0"/>
                        <a:t>Decision Trees 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83.86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83.54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382558"/>
                  </a:ext>
                </a:extLst>
              </a:tr>
              <a:tr h="829586">
                <a:tc>
                  <a:txBody>
                    <a:bodyPr/>
                    <a:lstStyle/>
                    <a:p>
                      <a:r>
                        <a:rPr lang="en-US" dirty="0"/>
                        <a:t>Random Forest Classifier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85.13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85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41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DFAB-AFC3-45D8-A0DD-DE6B4415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Logistic Regression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647958-FD3D-413D-A100-3A77AABCD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79" y="1825625"/>
            <a:ext cx="10238442" cy="4351338"/>
          </a:xfrm>
        </p:spPr>
      </p:pic>
    </p:spTree>
    <p:extLst>
      <p:ext uri="{BB962C8B-B14F-4D97-AF65-F5344CB8AC3E}">
        <p14:creationId xmlns:p14="http://schemas.microsoft.com/office/powerpoint/2010/main" val="270048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301D7-59E3-4E96-B01A-D2D17208C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0" t="2200" r="8762" b="20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48EE6E-F16D-466A-89B6-66A7A6D16656}"/>
              </a:ext>
            </a:extLst>
          </p:cNvPr>
          <p:cNvSpPr txBox="1"/>
          <p:nvPr/>
        </p:nvSpPr>
        <p:spPr>
          <a:xfrm>
            <a:off x="213064" y="550416"/>
            <a:ext cx="5353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INSPIRATION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endParaRPr lang="en-IN" sz="6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55FA6-9FCD-48F0-9AE8-81303B7A61FF}"/>
              </a:ext>
            </a:extLst>
          </p:cNvPr>
          <p:cNvSpPr txBox="1"/>
          <p:nvPr/>
        </p:nvSpPr>
        <p:spPr>
          <a:xfrm>
            <a:off x="213064" y="1672882"/>
            <a:ext cx="52378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Forever alone in a crowd, failed comedian Arthur</a:t>
            </a:r>
            <a:br>
              <a:rPr lang="en-US" dirty="0"/>
            </a:br>
            <a:r>
              <a:rPr lang="en-US" dirty="0"/>
              <a:t>Fleck seeks connection as he walks the streets of </a:t>
            </a:r>
            <a:br>
              <a:rPr lang="en-US" dirty="0"/>
            </a:br>
            <a:r>
              <a:rPr lang="en-US" dirty="0"/>
              <a:t>Gotham City. Arthur wears two masks – the one he</a:t>
            </a:r>
          </a:p>
          <a:p>
            <a:r>
              <a:rPr lang="en-US" dirty="0"/>
              <a:t>paints for his day job as a clown, and </a:t>
            </a:r>
            <a:r>
              <a:rPr lang="en-US" i="1" u="sng" dirty="0"/>
              <a:t>the guise he</a:t>
            </a:r>
          </a:p>
          <a:p>
            <a:r>
              <a:rPr lang="en-US" i="1" u="sng" dirty="0"/>
              <a:t>projects in a futile attempt to feel like he’s a part of the world around him</a:t>
            </a:r>
            <a:r>
              <a:rPr lang="en-US" dirty="0"/>
              <a:t>. </a:t>
            </a:r>
            <a:r>
              <a:rPr lang="en-US" b="1" dirty="0"/>
              <a:t>Isolated, bullied &amp; disregarded by society</a:t>
            </a:r>
            <a:r>
              <a:rPr lang="en-US" dirty="0"/>
              <a:t>, Fleck begins a slow descent into madness as he transforms into the criminal mastermind known as </a:t>
            </a:r>
            <a:r>
              <a:rPr lang="en-US" b="1" u="sng" dirty="0"/>
              <a:t>The Joker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35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2E6CAB6-D507-42CF-A72C-65BAD71EA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88" y="1"/>
            <a:ext cx="12205087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3D5E0-ECF3-4CAD-B2D8-380B49EF66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4" y="1064875"/>
            <a:ext cx="2484170" cy="24841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A66A30-8939-46CB-9A8B-267EF65860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75" y="1064875"/>
            <a:ext cx="2484170" cy="248417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102E1-706E-4AD8-8661-D9BEF73F2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4" t="30939" r="39272" b="59094"/>
          <a:stretch/>
        </p:blipFill>
        <p:spPr>
          <a:xfrm>
            <a:off x="368754" y="62825"/>
            <a:ext cx="5012370" cy="798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691844-EDEB-4396-80E7-2D3E82B8B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4" y="3867515"/>
            <a:ext cx="2484170" cy="2484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32BBA6-B123-4CEA-A5B0-E8CD20B114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27260" r="40001" b="51101"/>
          <a:stretch/>
        </p:blipFill>
        <p:spPr>
          <a:xfrm>
            <a:off x="6328413" y="197983"/>
            <a:ext cx="5743854" cy="13580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3128EB-A9A2-4B88-87A6-70A738C96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66" y="3867515"/>
            <a:ext cx="2484170" cy="24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2FD9F7-A5F7-458B-B1F2-5CDF6BE0A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9AC557-0DEF-4076-AA9D-A0D37CA62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191" y="205211"/>
            <a:ext cx="3231471" cy="3028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3AC23C-D0A6-480B-9856-72DAA26B9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191" y="3624310"/>
            <a:ext cx="3231471" cy="30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AFD65D-DE33-4312-9F9F-BCE6215B1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1CD68-A139-4A65-8E3D-6AB2202CD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63" y="128910"/>
            <a:ext cx="3597306" cy="3171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3F6EF-3809-4839-92EE-E1D676B50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63" y="3493455"/>
            <a:ext cx="3597306" cy="31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4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62B373-D9A4-4D90-8FD8-A95A313C3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E1FDCD-D346-4470-9C06-6280A0CB5207}"/>
              </a:ext>
            </a:extLst>
          </p:cNvPr>
          <p:cNvSpPr txBox="1"/>
          <p:nvPr/>
        </p:nvSpPr>
        <p:spPr>
          <a:xfrm>
            <a:off x="6613864" y="319596"/>
            <a:ext cx="457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IDEA</a:t>
            </a:r>
            <a:endParaRPr lang="en-IN" sz="8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B12E9-AABA-418F-9ECE-223FD2846FD4}"/>
              </a:ext>
            </a:extLst>
          </p:cNvPr>
          <p:cNvSpPr txBox="1"/>
          <p:nvPr/>
        </p:nvSpPr>
        <p:spPr>
          <a:xfrm>
            <a:off x="6498454" y="1997476"/>
            <a:ext cx="51668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set of 10 questions will be used to calculate a score which decides whether an individual is under clinical depression or not.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higher the score, the more the app will monitor the individual’s activity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3886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633AA-21CC-4CCE-97C5-0721B4129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72AA4-E428-4B93-B43F-22D824E51C17}"/>
              </a:ext>
            </a:extLst>
          </p:cNvPr>
          <p:cNvSpPr txBox="1"/>
          <p:nvPr/>
        </p:nvSpPr>
        <p:spPr>
          <a:xfrm>
            <a:off x="6347534" y="353466"/>
            <a:ext cx="5770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main objective is to integrate these questions with a pre-existing healthcare app with will monitor the individual’s daily activities.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27015-61AF-42CA-A5E4-57B9C48D9F12}"/>
              </a:ext>
            </a:extLst>
          </p:cNvPr>
          <p:cNvSpPr txBox="1"/>
          <p:nvPr/>
        </p:nvSpPr>
        <p:spPr>
          <a:xfrm>
            <a:off x="6347534" y="2152303"/>
            <a:ext cx="5548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score of an individual of a particular month will be stored in the app which will be compared with the score of the next month.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2289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34FDE-8F48-4432-B8CC-E67366DD2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93865-CAD6-4B9A-82DF-00AAF20C33EE}"/>
              </a:ext>
            </a:extLst>
          </p:cNvPr>
          <p:cNvSpPr txBox="1"/>
          <p:nvPr/>
        </p:nvSpPr>
        <p:spPr>
          <a:xfrm>
            <a:off x="7583010" y="781235"/>
            <a:ext cx="4608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situation when the score of an individual is too high, the nearby psychiatric services, suicide prevention &amp; rehabilitation centres will be notified.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8F560-B6E1-49CE-B333-DA40490C1E97}"/>
              </a:ext>
            </a:extLst>
          </p:cNvPr>
          <p:cNvSpPr txBox="1"/>
          <p:nvPr/>
        </p:nvSpPr>
        <p:spPr>
          <a:xfrm>
            <a:off x="7583009" y="2947386"/>
            <a:ext cx="4608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questions will be asked based on the users’ recent activities/searches so that it has a better impact. The user won’t be notified about the score or his mental state.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63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BAD99-9088-49E5-9F08-6E66B5362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A4C25-EED2-4C17-8574-431419C4DACF}"/>
              </a:ext>
            </a:extLst>
          </p:cNvPr>
          <p:cNvSpPr txBox="1"/>
          <p:nvPr/>
        </p:nvSpPr>
        <p:spPr>
          <a:xfrm>
            <a:off x="5459767" y="79900"/>
            <a:ext cx="6667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An Example Question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3A9A3-41B3-428A-BACD-D1CF556D8A29}"/>
              </a:ext>
            </a:extLst>
          </p:cNvPr>
          <p:cNvSpPr txBox="1"/>
          <p:nvPr/>
        </p:nvSpPr>
        <p:spPr>
          <a:xfrm>
            <a:off x="6096000" y="1003230"/>
            <a:ext cx="50336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If you have a mental health condition, do you feel that it interferes with your work?</a:t>
            </a:r>
            <a:r>
              <a:rPr lang="en-US" sz="2400" dirty="0">
                <a:solidFill>
                  <a:schemeClr val="bg1"/>
                </a:solidFill>
              </a:rPr>
              <a:t>	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Sometimes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Often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01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306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Bodoni MT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the Dataset</vt:lpstr>
      <vt:lpstr>                  Data Preprocessing</vt:lpstr>
      <vt:lpstr>Code Snippet</vt:lpstr>
      <vt:lpstr>Accuracy Scores of different models</vt:lpstr>
      <vt:lpstr>Accuracy of Logistic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Aranya Aryaman</dc:creator>
  <cp:lastModifiedBy>Aranya Aryaman</cp:lastModifiedBy>
  <cp:revision>23</cp:revision>
  <dcterms:created xsi:type="dcterms:W3CDTF">2019-10-24T06:16:05Z</dcterms:created>
  <dcterms:modified xsi:type="dcterms:W3CDTF">2019-10-24T19:03:42Z</dcterms:modified>
</cp:coreProperties>
</file>